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67" r:id="rId3"/>
    <p:sldId id="256" r:id="rId4"/>
    <p:sldId id="257" r:id="rId5"/>
    <p:sldId id="258" r:id="rId6"/>
    <p:sldId id="260" r:id="rId7"/>
    <p:sldId id="261" r:id="rId8"/>
    <p:sldId id="262" r:id="rId9"/>
    <p:sldId id="264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DBA6501-AACA-4521-8226-2E640A6838F0}">
          <p14:sldIdLst>
            <p14:sldId id="266"/>
            <p14:sldId id="267"/>
            <p14:sldId id="256"/>
            <p14:sldId id="257"/>
            <p14:sldId id="258"/>
            <p14:sldId id="260"/>
            <p14:sldId id="261"/>
            <p14:sldId id="262"/>
            <p14:sldId id="264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16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71ACA-A61F-4BEF-893A-370D52A1984A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7B9FA-5225-4B2D-B6CC-7898E51F48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582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FCD-17EB-460D-34A1-C457C743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E-commerce Customer Analysis</a:t>
            </a:r>
            <a:endParaRPr lang="en-IN" sz="24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C169C-98E7-7A67-ECFD-C16A69D60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8112" y="5367338"/>
            <a:ext cx="5620576" cy="80486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2">
                    <a:lumMod val="50000"/>
                  </a:schemeClr>
                </a:solidFill>
              </a:rPr>
              <a:t>CHURN ANALYSIS</a:t>
            </a:r>
            <a:endParaRPr lang="en-IN" sz="5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6BE0501-B7B2-D55E-01C6-01A7F82C8C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C4E71B-9675-2263-1001-90A242F7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00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06767-C1BD-ED9B-755D-2D7A86002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2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0BE4-1C58-A0EC-126E-085B9232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3658D-5DE7-E20F-3D02-7418B27E7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6313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PERFORM: </a:t>
            </a:r>
            <a:r>
              <a:rPr lang="en-US" dirty="0"/>
              <a:t>Perform analysis of the customer base of an e-commerce site.</a:t>
            </a:r>
          </a:p>
          <a:p>
            <a:pPr marL="0" indent="0">
              <a:buNone/>
            </a:pPr>
            <a:r>
              <a:rPr lang="en-US" b="1" dirty="0"/>
              <a:t>IDENTIFY: </a:t>
            </a:r>
            <a:r>
              <a:rPr lang="en-US" dirty="0"/>
              <a:t>Identify characteristics of customers who have stopped using the service.</a:t>
            </a:r>
          </a:p>
          <a:p>
            <a:pPr marL="0" indent="0">
              <a:buNone/>
            </a:pPr>
            <a:r>
              <a:rPr lang="en-US" b="1" dirty="0"/>
              <a:t>DEVELOP: </a:t>
            </a:r>
            <a:r>
              <a:rPr lang="en-US" dirty="0"/>
              <a:t>Develop strategies to reduce customer churn.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C90DBB-A1B1-634F-8C85-1BB740DC41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10606" y="1600200"/>
            <a:ext cx="503339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9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409" y="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003366"/>
                </a:solidFill>
              </a:defRPr>
            </a:pPr>
            <a:r>
              <a:t>Figure 1</a:t>
            </a:r>
          </a:p>
        </p:txBody>
      </p:sp>
      <p:pic>
        <p:nvPicPr>
          <p:cNvPr id="3" name="Picture 2" descr="extracted_plo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09" y="813732"/>
            <a:ext cx="3980236" cy="4114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71B92-CA80-A74E-ED20-B2F64DB74892}"/>
              </a:ext>
            </a:extLst>
          </p:cNvPr>
          <p:cNvSpPr txBox="1"/>
          <p:nvPr/>
        </p:nvSpPr>
        <p:spPr>
          <a:xfrm>
            <a:off x="4876800" y="1060704"/>
            <a:ext cx="40677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Observation: </a:t>
            </a:r>
            <a:r>
              <a:rPr lang="en-US" b="1" dirty="0"/>
              <a:t>Customers retained</a:t>
            </a:r>
            <a:r>
              <a:rPr lang="en-US" dirty="0"/>
              <a:t> account for </a:t>
            </a:r>
            <a:r>
              <a:rPr lang="en-US" b="1" dirty="0"/>
              <a:t>83.2%</a:t>
            </a:r>
            <a:r>
              <a:rPr lang="en-US" dirty="0"/>
              <a:t>, indicating strong loyalty, while </a:t>
            </a:r>
            <a:r>
              <a:rPr lang="en-US" b="1" dirty="0"/>
              <a:t>16.8% of customers have churned</a:t>
            </a:r>
            <a:r>
              <a:rPr lang="en-US" dirty="0"/>
              <a:t>, highlighting a potential concern.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F560C-DE96-4C4D-15CB-DCB8AB8F0EE6}"/>
              </a:ext>
            </a:extLst>
          </p:cNvPr>
          <p:cNvSpPr txBox="1"/>
          <p:nvPr/>
        </p:nvSpPr>
        <p:spPr>
          <a:xfrm>
            <a:off x="658368" y="5440595"/>
            <a:ext cx="677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CUSTOMER CHURN ANALYSIS RATE</a:t>
            </a:r>
            <a:endParaRPr lang="en-IN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bg2">
                <a:lumMod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4746" y="-9144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003366"/>
                </a:solidFill>
              </a:defRPr>
            </a:pPr>
            <a:r>
              <a:rPr dirty="0"/>
              <a:t>Figure 2</a:t>
            </a:r>
          </a:p>
        </p:txBody>
      </p:sp>
      <p:pic>
        <p:nvPicPr>
          <p:cNvPr id="3" name="Picture 2" descr="extracted_plo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" y="637467"/>
            <a:ext cx="5295830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5212080"/>
            <a:ext cx="76809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23232"/>
                </a:solidFill>
              </a:defRPr>
            </a:pPr>
            <a:r>
              <a:rPr b="1" dirty="0"/>
              <a:t>Observation:</a:t>
            </a:r>
            <a:r>
              <a:rPr lang="en-US" b="1" dirty="0"/>
              <a:t> </a:t>
            </a:r>
            <a:r>
              <a:rPr lang="en-US" dirty="0"/>
              <a:t>This analysis highlights the need to investigate gender-specific factors influencing customer retention and churn. Understanding these patterns can help businesses tailor their engagement strategies to reduce churn and enhance customer loyalty.</a:t>
            </a:r>
          </a:p>
          <a:p>
            <a:pPr>
              <a:defRPr sz="2000">
                <a:solidFill>
                  <a:srgbClr val="323232"/>
                </a:solidFill>
              </a:defRPr>
            </a:pPr>
            <a:r>
              <a:rPr dirty="0"/>
              <a:t> </a:t>
            </a:r>
          </a:p>
          <a:p>
            <a:pPr>
              <a:defRPr sz="2000">
                <a:solidFill>
                  <a:srgbClr val="323232"/>
                </a:solidFill>
              </a:defRPr>
            </a:pPr>
            <a:r>
              <a:rPr dirty="0"/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5D22F-09F8-C445-DD3F-5A358D639455}"/>
              </a:ext>
            </a:extLst>
          </p:cNvPr>
          <p:cNvSpPr txBox="1"/>
          <p:nvPr/>
        </p:nvSpPr>
        <p:spPr>
          <a:xfrm>
            <a:off x="5864352" y="637467"/>
            <a:ext cx="3035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bar chart </a:t>
            </a:r>
            <a:r>
              <a:rPr lang="en-US" dirty="0"/>
              <a:t>presents customer retention and churn rates segmented by gender. For both </a:t>
            </a:r>
            <a:r>
              <a:rPr lang="en-US" b="1" dirty="0"/>
              <a:t>genders, </a:t>
            </a:r>
            <a:r>
              <a:rPr lang="en-US" dirty="0"/>
              <a:t>the majority did not churn, while fewer customers churned. The </a:t>
            </a:r>
            <a:r>
              <a:rPr lang="en-US" b="1" dirty="0"/>
              <a:t>green bars </a:t>
            </a:r>
            <a:r>
              <a:rPr lang="en-US" dirty="0"/>
              <a:t>show the actual count of </a:t>
            </a:r>
            <a:r>
              <a:rPr lang="en-US" b="1" dirty="0"/>
              <a:t>churned customers </a:t>
            </a:r>
            <a:r>
              <a:rPr lang="en-US" dirty="0"/>
              <a:t>for each gender.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bg2">
                <a:lumMod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003366"/>
                </a:solidFill>
              </a:defRPr>
            </a:pPr>
            <a:r>
              <a:rPr dirty="0"/>
              <a:t>Figure 3</a:t>
            </a:r>
          </a:p>
        </p:txBody>
      </p:sp>
      <p:pic>
        <p:nvPicPr>
          <p:cNvPr id="3" name="Picture 2" descr="extracted_plot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944"/>
            <a:ext cx="5400675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7A908F-A588-681E-8B42-25F8584743AE}"/>
              </a:ext>
            </a:extLst>
          </p:cNvPr>
          <p:cNvSpPr txBox="1"/>
          <p:nvPr/>
        </p:nvSpPr>
        <p:spPr>
          <a:xfrm>
            <a:off x="5498592" y="694944"/>
            <a:ext cx="354787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Observation</a:t>
            </a:r>
            <a:r>
              <a:rPr lang="en-US" sz="3200" dirty="0"/>
              <a:t>:  </a:t>
            </a:r>
            <a:r>
              <a:rPr lang="en-US" dirty="0"/>
              <a:t>The </a:t>
            </a:r>
            <a:r>
              <a:rPr lang="en-US" b="1" dirty="0"/>
              <a:t>Line plot </a:t>
            </a:r>
            <a:r>
              <a:rPr lang="en-US" dirty="0"/>
              <a:t>visualizes the relationship between </a:t>
            </a:r>
            <a:r>
              <a:rPr lang="en-US" b="1" dirty="0"/>
              <a:t>Order Count </a:t>
            </a:r>
            <a:r>
              <a:rPr lang="en-US" dirty="0"/>
              <a:t>and </a:t>
            </a:r>
            <a:r>
              <a:rPr lang="en-US" b="1" dirty="0"/>
              <a:t>Churn Rate</a:t>
            </a:r>
            <a:r>
              <a:rPr lang="en-US" dirty="0"/>
              <a:t>, segmented by </a:t>
            </a:r>
            <a:r>
              <a:rPr lang="en-US" b="1" dirty="0"/>
              <a:t>City Tier(1,2  and  3</a:t>
            </a:r>
            <a:r>
              <a:rPr lang="en-US" dirty="0"/>
              <a:t>). Each tier exhibits distinct churn patterns.</a:t>
            </a:r>
          </a:p>
          <a:p>
            <a:r>
              <a:rPr lang="en-US" b="1" dirty="0"/>
              <a:t>Tier 1(Blue) </a:t>
            </a:r>
            <a:r>
              <a:rPr lang="en-US" dirty="0"/>
              <a:t>has a relatively stable churn rate but spikes at higher order counts. </a:t>
            </a:r>
            <a:r>
              <a:rPr lang="en-US" b="1" dirty="0"/>
              <a:t>Tier2(orange) </a:t>
            </a:r>
            <a:r>
              <a:rPr lang="en-US" dirty="0"/>
              <a:t>has the lowest churn rate, and </a:t>
            </a:r>
            <a:r>
              <a:rPr lang="en-US" b="1" dirty="0"/>
              <a:t>Tier 3 cities </a:t>
            </a:r>
            <a:r>
              <a:rPr lang="en-US" dirty="0"/>
              <a:t>experience the highest churn fluctuations.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9C200-0C44-2BEA-5D35-C10A74046F9E}"/>
              </a:ext>
            </a:extLst>
          </p:cNvPr>
          <p:cNvSpPr txBox="1"/>
          <p:nvPr/>
        </p:nvSpPr>
        <p:spPr>
          <a:xfrm>
            <a:off x="170688" y="5157216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CHURN RATE ANALYSIS BY CITY TIER</a:t>
            </a:r>
            <a:endParaRPr lang="en-IN" sz="32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bg2">
                <a:lumMod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" y="0"/>
            <a:ext cx="15377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003366"/>
                </a:solidFill>
              </a:defRPr>
            </a:pPr>
            <a:r>
              <a:rPr dirty="0"/>
              <a:t>Figure </a:t>
            </a:r>
            <a:r>
              <a:rPr lang="en-US" dirty="0"/>
              <a:t>4</a:t>
            </a:r>
            <a:endParaRPr dirty="0"/>
          </a:p>
        </p:txBody>
      </p:sp>
      <p:pic>
        <p:nvPicPr>
          <p:cNvPr id="3" name="Picture 2" descr="extracted_plot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8" y="584775"/>
            <a:ext cx="608465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" y="5212080"/>
            <a:ext cx="75102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323232"/>
                </a:solidFill>
              </a:defRPr>
            </a:pPr>
            <a:r>
              <a:rPr lang="en-US" b="1" dirty="0"/>
              <a:t>Customers </a:t>
            </a:r>
            <a:r>
              <a:rPr lang="en-US" dirty="0"/>
              <a:t>who </a:t>
            </a:r>
            <a:r>
              <a:rPr lang="en-US" b="1" dirty="0"/>
              <a:t>churned (1) </a:t>
            </a:r>
            <a:r>
              <a:rPr lang="en-US" dirty="0"/>
              <a:t>usually receive </a:t>
            </a:r>
            <a:r>
              <a:rPr lang="en-US" b="1" dirty="0"/>
              <a:t>a lower median cashback </a:t>
            </a:r>
            <a:r>
              <a:rPr lang="en-US" dirty="0"/>
              <a:t>compared to those who did </a:t>
            </a:r>
            <a:r>
              <a:rPr lang="en-US" b="1" dirty="0"/>
              <a:t>not churn (0). </a:t>
            </a:r>
            <a:r>
              <a:rPr lang="en-US" dirty="0"/>
              <a:t>The distribution of cashback amounts seems </a:t>
            </a:r>
            <a:r>
              <a:rPr lang="en-US" b="1" dirty="0"/>
              <a:t>higher for non-churned customers</a:t>
            </a:r>
            <a:r>
              <a:rPr lang="en-US" dirty="0"/>
              <a:t>. This suggests that customers getting higher cashback amounts are less likely to churn.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F8ED6-03D5-16F4-411E-07F224C04B4A}"/>
              </a:ext>
            </a:extLst>
          </p:cNvPr>
          <p:cNvSpPr txBox="1"/>
          <p:nvPr/>
        </p:nvSpPr>
        <p:spPr>
          <a:xfrm>
            <a:off x="6303263" y="584775"/>
            <a:ext cx="2438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Observation: </a:t>
            </a:r>
            <a:r>
              <a:rPr lang="en-US" dirty="0"/>
              <a:t>The </a:t>
            </a:r>
            <a:r>
              <a:rPr lang="en-US" b="1" dirty="0"/>
              <a:t>box plot </a:t>
            </a:r>
            <a:r>
              <a:rPr lang="en-US" dirty="0"/>
              <a:t>for </a:t>
            </a:r>
            <a:r>
              <a:rPr lang="en-US" b="1" dirty="0"/>
              <a:t>cashback amounts </a:t>
            </a:r>
            <a:r>
              <a:rPr lang="en-US" dirty="0"/>
              <a:t>by </a:t>
            </a:r>
            <a:r>
              <a:rPr lang="en-US" b="1" dirty="0"/>
              <a:t>Churn Status </a:t>
            </a:r>
            <a:r>
              <a:rPr lang="en-US" dirty="0"/>
              <a:t>reveals a clearer difference. 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bg2">
                <a:lumMod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377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003366"/>
                </a:solidFill>
              </a:defRPr>
            </a:pPr>
            <a:r>
              <a:rPr dirty="0"/>
              <a:t>Figure </a:t>
            </a:r>
            <a:r>
              <a:rPr lang="en-US" dirty="0"/>
              <a:t>5</a:t>
            </a:r>
            <a:endParaRPr dirty="0"/>
          </a:p>
        </p:txBody>
      </p:sp>
      <p:pic>
        <p:nvPicPr>
          <p:cNvPr id="3" name="Picture 2" descr="extracted_plot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8" y="743712"/>
            <a:ext cx="6281636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598" y="5027414"/>
            <a:ext cx="804200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Churn</a:t>
            </a:r>
            <a:r>
              <a:rPr lang="en-US" dirty="0"/>
              <a:t> is </a:t>
            </a:r>
            <a:r>
              <a:rPr lang="en-US" b="1" dirty="0"/>
              <a:t>higher</a:t>
            </a:r>
            <a:r>
              <a:rPr lang="en-US" dirty="0"/>
              <a:t> among customers </a:t>
            </a:r>
            <a:r>
              <a:rPr lang="en-US" b="1" dirty="0"/>
              <a:t>with low tenure</a:t>
            </a:r>
            <a:r>
              <a:rPr lang="en-US" dirty="0"/>
              <a:t>.</a:t>
            </a:r>
          </a:p>
          <a:p>
            <a:r>
              <a:rPr lang="en-US" b="1" dirty="0"/>
              <a:t>Churned </a:t>
            </a:r>
            <a:r>
              <a:rPr lang="en-US" dirty="0"/>
              <a:t>customers generally receive </a:t>
            </a:r>
            <a:r>
              <a:rPr lang="en-US" b="1" dirty="0"/>
              <a:t>lower cashback </a:t>
            </a:r>
            <a:r>
              <a:rPr lang="en-US" dirty="0"/>
              <a:t>amounts.</a:t>
            </a:r>
          </a:p>
          <a:p>
            <a:r>
              <a:rPr lang="en-US" dirty="0"/>
              <a:t>Customers with </a:t>
            </a:r>
            <a:r>
              <a:rPr lang="en-US" b="1" dirty="0"/>
              <a:t>high tenure and high cashback </a:t>
            </a:r>
            <a:r>
              <a:rPr lang="en-US" dirty="0"/>
              <a:t>are </a:t>
            </a:r>
            <a:r>
              <a:rPr lang="en-US" b="1" dirty="0"/>
              <a:t>mostly non-churned, </a:t>
            </a:r>
            <a:r>
              <a:rPr lang="en-US" dirty="0"/>
              <a:t>cashback may help retain loyal customers.</a:t>
            </a:r>
          </a:p>
          <a:p>
            <a:r>
              <a:rPr lang="en-US" b="1" dirty="0"/>
              <a:t>No clear </a:t>
            </a:r>
            <a:r>
              <a:rPr lang="en-US" dirty="0"/>
              <a:t>separation by tenure and cashback alone</a:t>
            </a:r>
            <a:r>
              <a:rPr lang="en-US" b="1" dirty="0"/>
              <a:t>, other factors </a:t>
            </a:r>
            <a:r>
              <a:rPr lang="en-US" dirty="0"/>
              <a:t>also drive </a:t>
            </a:r>
            <a:r>
              <a:rPr lang="en-US" b="1" dirty="0"/>
              <a:t>churn</a:t>
            </a:r>
            <a:r>
              <a:rPr lang="en-US" dirty="0"/>
              <a:t>.</a:t>
            </a:r>
          </a:p>
          <a:p>
            <a:pPr>
              <a:defRPr sz="2000">
                <a:solidFill>
                  <a:srgbClr val="323232"/>
                </a:solidFill>
              </a:defRPr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3EEF1-1722-5DD7-1D54-64ECBCE4362B}"/>
              </a:ext>
            </a:extLst>
          </p:cNvPr>
          <p:cNvSpPr txBox="1"/>
          <p:nvPr/>
        </p:nvSpPr>
        <p:spPr>
          <a:xfrm>
            <a:off x="6656832" y="584775"/>
            <a:ext cx="23896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Observation</a:t>
            </a:r>
            <a:r>
              <a:rPr lang="en-US" sz="3200" dirty="0"/>
              <a:t>: </a:t>
            </a:r>
            <a:r>
              <a:rPr lang="en-US" dirty="0"/>
              <a:t>The</a:t>
            </a:r>
            <a:r>
              <a:rPr lang="en-US" b="1" dirty="0"/>
              <a:t> scatterplot </a:t>
            </a:r>
            <a:r>
              <a:rPr lang="en-US" dirty="0"/>
              <a:t>of </a:t>
            </a:r>
            <a:r>
              <a:rPr lang="en-US" b="1" dirty="0"/>
              <a:t>Tenure vs Cashback Amount by Churn</a:t>
            </a:r>
            <a:r>
              <a:rPr lang="en-US" dirty="0"/>
              <a:t> is showing churned customers as </a:t>
            </a:r>
            <a:r>
              <a:rPr lang="en-US" b="1" dirty="0"/>
              <a:t>churned points</a:t>
            </a:r>
            <a:endParaRPr lang="en-IN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bg2">
                <a:lumMod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2457" y="-54202"/>
            <a:ext cx="1994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003366"/>
                </a:solidFill>
              </a:defRPr>
            </a:pPr>
            <a:r>
              <a:rPr dirty="0"/>
              <a:t>Figure </a:t>
            </a:r>
            <a:r>
              <a:rPr lang="en-US" dirty="0"/>
              <a:t>6</a:t>
            </a:r>
            <a:endParaRPr dirty="0"/>
          </a:p>
        </p:txBody>
      </p:sp>
      <p:pic>
        <p:nvPicPr>
          <p:cNvPr id="3" name="Picture 2" descr="extracted_plot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6" y="658368"/>
            <a:ext cx="5218927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22BE06-22E2-947E-D7EC-B8FCE2B3BD30}"/>
              </a:ext>
            </a:extLst>
          </p:cNvPr>
          <p:cNvSpPr txBox="1"/>
          <p:nvPr/>
        </p:nvSpPr>
        <p:spPr>
          <a:xfrm>
            <a:off x="5474208" y="530573"/>
            <a:ext cx="3536056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Model Used:</a:t>
            </a:r>
            <a:r>
              <a:rPr lang="en-US" altLang="en-US" dirty="0">
                <a:latin typeface="Arial" panose="020B0604020202020204" pitchFamily="34" charset="0"/>
              </a:rPr>
              <a:t> Decision Tree Classifier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Key Performance Metrics:</a:t>
            </a:r>
            <a:endParaRPr lang="en-US" altLang="en-US" dirty="0">
              <a:latin typeface="Arial" panose="020B0604020202020204" pitchFamily="34" charset="0"/>
            </a:endParaRPr>
          </a:p>
          <a:p>
            <a:pPr marL="331470" lvl="1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</a:rPr>
              <a:t>Accuracy:</a:t>
            </a:r>
            <a:r>
              <a:rPr lang="en-US" altLang="en-US" dirty="0">
                <a:latin typeface="Arial" panose="020B0604020202020204" pitchFamily="34" charset="0"/>
              </a:rPr>
              <a:t> 89.78%</a:t>
            </a:r>
          </a:p>
          <a:p>
            <a:pPr marL="331470" lvl="1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</a:rPr>
              <a:t>Precision:</a:t>
            </a:r>
            <a:r>
              <a:rPr lang="en-US" altLang="en-US" dirty="0">
                <a:latin typeface="Arial" panose="020B0604020202020204" pitchFamily="34" charset="0"/>
              </a:rPr>
              <a:t> 73.07%</a:t>
            </a:r>
          </a:p>
          <a:p>
            <a:pPr marL="331470" lvl="1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</a:rPr>
              <a:t>Recall:</a:t>
            </a:r>
            <a:r>
              <a:rPr lang="en-US" altLang="en-US" dirty="0">
                <a:latin typeface="Arial" panose="020B0604020202020204" pitchFamily="34" charset="0"/>
              </a:rPr>
              <a:t> 60.96%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Confusion Matrix Insights:</a:t>
            </a:r>
            <a:endParaRPr lang="en-US" altLang="en-US" dirty="0">
              <a:latin typeface="Arial" panose="020B0604020202020204" pitchFamily="34" charset="0"/>
            </a:endParaRPr>
          </a:p>
          <a:p>
            <a:pPr marL="331470" lvl="1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</a:rPr>
              <a:t>True Negatives (TN):</a:t>
            </a:r>
            <a:r>
              <a:rPr lang="en-US" altLang="en-US" dirty="0">
                <a:latin typeface="Arial" panose="020B0604020202020204" pitchFamily="34" charset="0"/>
              </a:rPr>
              <a:t> 897 (Correctly predicted non-churners)</a:t>
            </a:r>
          </a:p>
          <a:p>
            <a:pPr marL="331470" lvl="1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</a:rPr>
              <a:t>False Positives (FP):</a:t>
            </a:r>
            <a:r>
              <a:rPr lang="en-US" altLang="en-US" dirty="0">
                <a:latin typeface="Arial" panose="020B0604020202020204" pitchFamily="34" charset="0"/>
              </a:rPr>
              <a:t> 42 (Incorrectly predicted as churners)</a:t>
            </a:r>
          </a:p>
          <a:p>
            <a:pPr marL="331470" lvl="1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</a:rPr>
              <a:t>False Negatives (FN):</a:t>
            </a:r>
            <a:r>
              <a:rPr lang="en-US" altLang="en-US" dirty="0">
                <a:latin typeface="Arial" panose="020B0604020202020204" pitchFamily="34" charset="0"/>
              </a:rPr>
              <a:t> 73, Low, indicating strong recall performance.</a:t>
            </a:r>
          </a:p>
          <a:p>
            <a:pPr marL="331470" lvl="1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Positives (TP):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114, Correctly predicted.</a:t>
            </a:r>
          </a:p>
          <a:p>
            <a:pPr marL="45720" lvl="1"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00656-DD8B-E67D-C3C8-823B962CACCB}"/>
              </a:ext>
            </a:extLst>
          </p:cNvPr>
          <p:cNvSpPr txBox="1"/>
          <p:nvPr/>
        </p:nvSpPr>
        <p:spPr>
          <a:xfrm>
            <a:off x="329184" y="5364480"/>
            <a:ext cx="4242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Decision Tree Classifier Performance</a:t>
            </a:r>
            <a:endParaRPr lang="en-IN" sz="2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bg2">
                <a:lumMod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9890"/>
            <a:ext cx="8229600" cy="871410"/>
          </a:xfrm>
        </p:spPr>
        <p:txBody>
          <a:bodyPr/>
          <a:lstStyle/>
          <a:p>
            <a:r>
              <a:rPr u="sng" dirty="0"/>
              <a:t>Conclusion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" y="1840993"/>
            <a:ext cx="9137904" cy="32064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b="1" dirty="0"/>
              <a:t>Key Takeaways</a:t>
            </a:r>
            <a:r>
              <a:rPr dirty="0"/>
              <a:t>:</a:t>
            </a:r>
          </a:p>
          <a:p>
            <a:r>
              <a:rPr dirty="0"/>
              <a:t>Overall churn rate is 16.8%, with 83.2% retention</a:t>
            </a:r>
          </a:p>
          <a:p>
            <a:r>
              <a:rPr dirty="0"/>
              <a:t> Early-tenure customers face the highest churn risk</a:t>
            </a:r>
          </a:p>
          <a:p>
            <a:r>
              <a:rPr dirty="0"/>
              <a:t>Tier 2 cities have the most stable customer base</a:t>
            </a:r>
          </a:p>
          <a:p>
            <a:r>
              <a:rPr dirty="0"/>
              <a:t>Male customers exhibit higher churn despite retention strength</a:t>
            </a:r>
          </a:p>
          <a:p>
            <a:pPr marL="0" indent="0">
              <a:buNone/>
            </a:pPr>
            <a:r>
              <a:rPr b="1" dirty="0"/>
              <a:t>Recommendations:</a:t>
            </a:r>
          </a:p>
          <a:p>
            <a:r>
              <a:rPr dirty="0"/>
              <a:t>Focus onboarding &amp; engagement in first 10 years of tenure</a:t>
            </a:r>
          </a:p>
          <a:p>
            <a:r>
              <a:rPr dirty="0"/>
              <a:t>Expand efforts in Tier 2 cities as a growth opportunity</a:t>
            </a:r>
          </a:p>
          <a:p>
            <a:r>
              <a:rPr dirty="0"/>
              <a:t>Implement gender-specific engagement strategies</a:t>
            </a:r>
          </a:p>
          <a:p>
            <a:r>
              <a:rPr dirty="0"/>
              <a:t>Leverage predictive modeling for proactive retention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164A3-700C-E668-42A4-E67910899790}"/>
              </a:ext>
            </a:extLst>
          </p:cNvPr>
          <p:cNvSpPr txBox="1"/>
          <p:nvPr/>
        </p:nvSpPr>
        <p:spPr>
          <a:xfrm>
            <a:off x="152400" y="616843"/>
            <a:ext cx="8839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Customer churn remains a crucial challenge for e-commerce businesses, directly impacting revenue and long-term growth. Our analysis provides valuable insights into churn behavior, helping businesses make informed decisions to enhance customer retention strategies.</a:t>
            </a:r>
          </a:p>
          <a:p>
            <a:pPr>
              <a:lnSpc>
                <a:spcPct val="9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8CB8D-9F01-407D-73A4-101F5AEF2B2F}"/>
              </a:ext>
            </a:extLst>
          </p:cNvPr>
          <p:cNvSpPr txBox="1"/>
          <p:nvPr/>
        </p:nvSpPr>
        <p:spPr>
          <a:xfrm>
            <a:off x="6096" y="5352288"/>
            <a:ext cx="898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/>
              <a:t>By adopting a </a:t>
            </a:r>
            <a:r>
              <a:rPr lang="en-US" b="1"/>
              <a:t>customer-centric approach</a:t>
            </a:r>
            <a:r>
              <a:rPr lang="en-US"/>
              <a:t> and leveraging data-driven insights, businesses can significantly reduce churn, strengthen customer relationships, and drive sustainable growth.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580</Words>
  <Application>Microsoft Office PowerPoint</Application>
  <PresentationFormat>On-screen Show (4:3)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Wingdings</vt:lpstr>
      <vt:lpstr>Office Theme</vt:lpstr>
      <vt:lpstr>E-commerce Customer Analysis</vt:lpstr>
      <vt:lpstr>BUSINESS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Recommendations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ravina ror</dc:creator>
  <cp:keywords/>
  <dc:description>generated using python-pptx</dc:description>
  <cp:lastModifiedBy>Ravina Ror</cp:lastModifiedBy>
  <cp:revision>3</cp:revision>
  <dcterms:created xsi:type="dcterms:W3CDTF">2013-01-27T09:14:16Z</dcterms:created>
  <dcterms:modified xsi:type="dcterms:W3CDTF">2025-09-28T19:25:12Z</dcterms:modified>
  <cp:category/>
</cp:coreProperties>
</file>